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2" r:id="rId1"/>
  </p:sldMasterIdLst>
  <p:notesMasterIdLst>
    <p:notesMasterId r:id="rId21"/>
  </p:notesMasterIdLst>
  <p:sldIdLst>
    <p:sldId id="259" r:id="rId2"/>
    <p:sldId id="260" r:id="rId3"/>
    <p:sldId id="267" r:id="rId4"/>
    <p:sldId id="266" r:id="rId5"/>
    <p:sldId id="256" r:id="rId6"/>
    <p:sldId id="257" r:id="rId7"/>
    <p:sldId id="262" r:id="rId8"/>
    <p:sldId id="263" r:id="rId9"/>
    <p:sldId id="264" r:id="rId10"/>
    <p:sldId id="25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05CABF-9847-41CD-A285-BFB123A3FF55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20E112-63DA-4300-A08D-AA7E34BD0F5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E112-63DA-4300-A08D-AA7E34BD0F53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BF817F-7E45-45C1-9E23-42D5576C8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164F0-30E8-44AA-945B-C634C1E0624C}" type="datetimeFigureOut">
              <a:rPr lang="fa-IR" smtClean="0"/>
              <a:pPr/>
              <a:t>01/20/1437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05238-471E-4A84-87D6-B78EB090435C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ACLS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a-IR" sz="4800" b="1" dirty="0" smtClean="0"/>
          </a:p>
          <a:p>
            <a:pPr algn="ctr">
              <a:buNone/>
            </a:pPr>
            <a:r>
              <a:rPr lang="fa-IR" sz="4800" i="1" dirty="0" smtClean="0"/>
              <a:t>دکتر مولود بالافر</a:t>
            </a:r>
          </a:p>
          <a:p>
            <a:pPr algn="ctr">
              <a:buNone/>
            </a:pPr>
            <a:r>
              <a:rPr lang="fa-IR" sz="4800" i="1" dirty="0" smtClean="0"/>
              <a:t> متخصص طب اورژانس</a:t>
            </a:r>
            <a:endParaRPr lang="fa-IR" sz="4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28737"/>
            <a:ext cx="7772400" cy="2171714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اولین قدم در آسیستول و </a:t>
            </a:r>
            <a:r>
              <a:rPr lang="en-US" dirty="0" smtClean="0"/>
              <a:t>PEA</a:t>
            </a:r>
            <a:r>
              <a:rPr lang="fa-IR" dirty="0" smtClean="0"/>
              <a:t> </a:t>
            </a:r>
            <a:br>
              <a:rPr lang="fa-IR" dirty="0" smtClean="0"/>
            </a:br>
            <a:r>
              <a:rPr lang="fa-IR" dirty="0" smtClean="0"/>
              <a:t>تایید آن و چک اتصالات دستگاه و تعویض لیدها و افزایش آمپلی تود دستگاه هست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flipV="1">
            <a:off x="2743200" y="857250"/>
            <a:ext cx="6400800" cy="71438"/>
          </a:xfrm>
        </p:spPr>
        <p:txBody>
          <a:bodyPr>
            <a:normAutofit fontScale="25000" lnSpcReduction="20000"/>
          </a:bodyPr>
          <a:lstStyle/>
          <a:p>
            <a:r>
              <a:rPr lang="fa-IR" dirty="0" smtClean="0"/>
              <a:t>اولین قدم </a:t>
            </a:r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tachy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529003" y="277813"/>
            <a:ext cx="4085994" cy="5853112"/>
          </a:xfrm>
          <a:noFill/>
          <a:ln/>
        </p:spPr>
      </p:pic>
      <p:pic>
        <p:nvPicPr>
          <p:cNvPr id="5" name="Picture 5" descr="ta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5486400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برادیکاردی سینوسی (ریت &lt; 50 در دقیقه)</a:t>
            </a:r>
          </a:p>
          <a:p>
            <a:endParaRPr lang="fa-IR" dirty="0"/>
          </a:p>
          <a:p>
            <a:r>
              <a:rPr lang="fa-IR" dirty="0" smtClean="0"/>
              <a:t>قدم اول چک ساچوریشن وبعد مانیتورینگ و نوار قلبی 12 لیدی با برقراری راه وریدی</a:t>
            </a:r>
          </a:p>
          <a:p>
            <a:endParaRPr lang="fa-IR" dirty="0"/>
          </a:p>
          <a:p>
            <a:r>
              <a:rPr lang="fa-IR" dirty="0" smtClean="0"/>
              <a:t>وجود علایم شوک (کاهش هوشیاری/درد قفسه سینه/ هیپوتنشن/</a:t>
            </a:r>
            <a:r>
              <a:rPr lang="en-US" dirty="0" smtClean="0"/>
              <a:t>HF</a:t>
            </a:r>
            <a:r>
              <a:rPr lang="fa-IR" dirty="0" smtClean="0"/>
              <a:t>/علایم ناپایدار)</a:t>
            </a:r>
          </a:p>
          <a:p>
            <a:endParaRPr lang="fa-IR" dirty="0" smtClean="0"/>
          </a:p>
          <a:p>
            <a:r>
              <a:rPr lang="fa-IR" dirty="0" smtClean="0"/>
              <a:t>آتروپین 0.5 </a:t>
            </a:r>
            <a:r>
              <a:rPr lang="en-US" dirty="0" smtClean="0"/>
              <a:t>mg/Iv</a:t>
            </a:r>
            <a:r>
              <a:rPr lang="fa-IR" dirty="0" smtClean="0"/>
              <a:t> هر 3-5 دقیقه تا حداکثر دوز 3</a:t>
            </a:r>
            <a:r>
              <a:rPr lang="en-US" dirty="0" smtClean="0"/>
              <a:t>mg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4643438" y="85723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4714876" y="228599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4572000" y="321468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r>
              <a:rPr lang="fa-IR" dirty="0" smtClean="0"/>
              <a:t>مقاوم به آتروپین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پیس قلبی ترانس کوتانئوس یا</a:t>
            </a:r>
          </a:p>
          <a:p>
            <a:pPr algn="ctr"/>
            <a:r>
              <a:rPr lang="fa-IR" dirty="0" smtClean="0"/>
              <a:t>دوپامین   2-10</a:t>
            </a:r>
            <a:r>
              <a:rPr lang="en-US" dirty="0" err="1" smtClean="0"/>
              <a:t>mq</a:t>
            </a:r>
            <a:r>
              <a:rPr lang="en-US" dirty="0" smtClean="0"/>
              <a:t>/kg/min </a:t>
            </a:r>
            <a:endParaRPr lang="en-US" dirty="0"/>
          </a:p>
          <a:p>
            <a:pPr algn="ctr"/>
            <a:r>
              <a:rPr lang="fa-IR" dirty="0" smtClean="0"/>
              <a:t>اپی نفرین 2-10 </a:t>
            </a:r>
            <a:r>
              <a:rPr lang="en-US" dirty="0" err="1" smtClean="0"/>
              <a:t>mq</a:t>
            </a:r>
            <a:r>
              <a:rPr lang="en-US" dirty="0" smtClean="0"/>
              <a:t>/min</a:t>
            </a:r>
          </a:p>
          <a:p>
            <a:pPr algn="ctr"/>
            <a:r>
              <a:rPr lang="fa-IR" dirty="0" smtClean="0"/>
              <a:t>ایزوپروترونول 2-10 </a:t>
            </a:r>
            <a:r>
              <a:rPr lang="en-US" dirty="0" err="1" smtClean="0"/>
              <a:t>mq</a:t>
            </a:r>
            <a:r>
              <a:rPr lang="en-US" dirty="0" smtClean="0"/>
              <a:t>/min</a:t>
            </a:r>
            <a:endParaRPr lang="fa-IR" dirty="0" smtClean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مقاوم </a:t>
            </a:r>
          </a:p>
          <a:p>
            <a:pPr algn="ctr"/>
            <a:r>
              <a:rPr lang="fa-IR" dirty="0" smtClean="0"/>
              <a:t>  پیس میکر وریدی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29124" y="142873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Down Arrow 3"/>
          <p:cNvSpPr/>
          <p:nvPr/>
        </p:nvSpPr>
        <p:spPr>
          <a:xfrm>
            <a:off x="4286248" y="378619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r>
              <a:rPr lang="fa-IR" dirty="0" smtClean="0"/>
              <a:t>تاکی کاردی(ریت &gt; 100-150)</a:t>
            </a:r>
          </a:p>
          <a:p>
            <a:endParaRPr lang="fa-IR" dirty="0" smtClean="0"/>
          </a:p>
          <a:p>
            <a:r>
              <a:rPr lang="fa-IR" dirty="0" smtClean="0"/>
              <a:t>قدم اول چک ساچوریشن و بعد مانیتورینگ و نوار قلبی 12 لیدی و بعد دادن اکسیژن و برقراری راه وریدی</a:t>
            </a:r>
          </a:p>
          <a:p>
            <a:endParaRPr lang="fa-IR" dirty="0" smtClean="0"/>
          </a:p>
          <a:p>
            <a:pPr algn="ctr"/>
            <a:r>
              <a:rPr lang="fa-IR" dirty="0" smtClean="0"/>
              <a:t>وجود علایم شوک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شوک سینکرونیزه </a:t>
            </a:r>
            <a:endParaRPr lang="fa-IR" dirty="0"/>
          </a:p>
        </p:txBody>
      </p:sp>
      <p:sp>
        <p:nvSpPr>
          <p:cNvPr id="3" name="Down Arrow 2"/>
          <p:cNvSpPr/>
          <p:nvPr/>
        </p:nvSpPr>
        <p:spPr>
          <a:xfrm>
            <a:off x="4643438" y="128586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Down Arrow 3"/>
          <p:cNvSpPr/>
          <p:nvPr/>
        </p:nvSpPr>
        <p:spPr>
          <a:xfrm>
            <a:off x="4643438" y="228599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4572000" y="364331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فلوتردهلیزی و </a:t>
            </a:r>
            <a:r>
              <a:rPr lang="en-US" dirty="0" smtClean="0"/>
              <a:t>PSVT </a:t>
            </a:r>
            <a:r>
              <a:rPr lang="fa-IR" dirty="0" smtClean="0"/>
              <a:t> : بای فازیک 50-100 ژول </a:t>
            </a:r>
          </a:p>
          <a:p>
            <a:pPr>
              <a:buNone/>
            </a:pPr>
            <a:r>
              <a:rPr lang="fa-IR" dirty="0" smtClean="0"/>
              <a:t>                           مونوفازیک 200 ژول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فیبریلاسیون دهلیزی : بای قازیک 120-200 ژول </a:t>
            </a:r>
          </a:p>
          <a:p>
            <a:pPr>
              <a:buNone/>
            </a:pPr>
            <a:r>
              <a:rPr lang="fa-IR" dirty="0" smtClean="0"/>
              <a:t>                          مونو فازیک 200 ژول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en-US" dirty="0" smtClean="0"/>
              <a:t>VT</a:t>
            </a:r>
            <a:r>
              <a:rPr lang="fa-IR" dirty="0" smtClean="0"/>
              <a:t> با نبض :   مونو و بای فازیک هر در 100 ژول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r>
              <a:rPr lang="fa-IR" dirty="0" smtClean="0"/>
              <a:t>تاکی کاردی + علایم حیاتی نرمال</a:t>
            </a:r>
          </a:p>
          <a:p>
            <a:pPr algn="ctr">
              <a:buNone/>
            </a:pPr>
            <a:endParaRPr lang="fa-IR" dirty="0" smtClean="0"/>
          </a:p>
          <a:p>
            <a:pPr algn="ctr"/>
            <a:r>
              <a:rPr lang="fa-IR" dirty="0" smtClean="0"/>
              <a:t>اگر </a:t>
            </a:r>
            <a:r>
              <a:rPr lang="en-US" dirty="0" smtClean="0"/>
              <a:t>QRS&gt;0.12</a:t>
            </a:r>
            <a:endParaRPr lang="fa-IR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fa-IR" dirty="0" smtClean="0"/>
              <a:t>پرو کاینامید : 20-50 </a:t>
            </a:r>
            <a:r>
              <a:rPr lang="en-US" dirty="0" smtClean="0"/>
              <a:t>mg/min </a:t>
            </a:r>
            <a:r>
              <a:rPr lang="fa-IR" dirty="0" smtClean="0"/>
              <a:t>(</a:t>
            </a:r>
            <a:r>
              <a:rPr lang="en-US" dirty="0" smtClean="0"/>
              <a:t>max 17 mg/kg</a:t>
            </a:r>
            <a:r>
              <a:rPr lang="fa-IR" dirty="0" smtClean="0"/>
              <a:t>)</a:t>
            </a:r>
          </a:p>
          <a:p>
            <a:pPr>
              <a:buNone/>
            </a:pPr>
            <a:r>
              <a:rPr lang="fa-IR" dirty="0" smtClean="0"/>
              <a:t> سپس انفوزیون 1-4 </a:t>
            </a:r>
            <a:r>
              <a:rPr lang="en-US" dirty="0" smtClean="0"/>
              <a:t>mg/min</a:t>
            </a:r>
            <a:endParaRPr lang="fa-IR" dirty="0" smtClean="0"/>
          </a:p>
          <a:p>
            <a:pPr>
              <a:buNone/>
            </a:pPr>
            <a:r>
              <a:rPr lang="fa-IR" dirty="0" smtClean="0"/>
              <a:t>کنتراندیکه در </a:t>
            </a:r>
            <a:r>
              <a:rPr lang="en-US" dirty="0" smtClean="0"/>
              <a:t>QT</a:t>
            </a:r>
            <a:r>
              <a:rPr lang="fa-IR" dirty="0" smtClean="0"/>
              <a:t> طولانی و </a:t>
            </a:r>
            <a:r>
              <a:rPr lang="en-US" dirty="0" smtClean="0"/>
              <a:t>CHF</a:t>
            </a:r>
          </a:p>
        </p:txBody>
      </p:sp>
      <p:sp>
        <p:nvSpPr>
          <p:cNvPr id="3" name="Down Arrow 2"/>
          <p:cNvSpPr/>
          <p:nvPr/>
        </p:nvSpPr>
        <p:spPr>
          <a:xfrm>
            <a:off x="4572000" y="128586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4572000" y="250030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آمیودارون : 150 </a:t>
            </a:r>
            <a:r>
              <a:rPr lang="en-US" dirty="0" smtClean="0"/>
              <a:t>mg/10 min</a:t>
            </a:r>
            <a:r>
              <a:rPr lang="fa-IR" dirty="0" smtClean="0"/>
              <a:t> سپس انفوزیون </a:t>
            </a:r>
            <a:r>
              <a:rPr lang="en-US" dirty="0" smtClean="0"/>
              <a:t>1mg/min/6h</a:t>
            </a:r>
          </a:p>
          <a:p>
            <a:r>
              <a:rPr lang="fa-IR" dirty="0" smtClean="0"/>
              <a:t>سوتالول : 100</a:t>
            </a:r>
            <a:r>
              <a:rPr lang="en-US" dirty="0" smtClean="0"/>
              <a:t>mg /5min</a:t>
            </a:r>
            <a:r>
              <a:rPr lang="fa-IR" dirty="0" smtClean="0"/>
              <a:t>(1.5 </a:t>
            </a:r>
            <a:r>
              <a:rPr lang="en-US" dirty="0" smtClean="0"/>
              <a:t>mg/kg</a:t>
            </a:r>
            <a:r>
              <a:rPr lang="fa-IR" dirty="0" smtClean="0"/>
              <a:t>)</a:t>
            </a:r>
          </a:p>
          <a:p>
            <a:r>
              <a:rPr lang="fa-IR" dirty="0" smtClean="0"/>
              <a:t>کنتراندیکه در </a:t>
            </a:r>
            <a:r>
              <a:rPr lang="en-US" dirty="0" smtClean="0"/>
              <a:t>QT </a:t>
            </a:r>
            <a:r>
              <a:rPr lang="fa-IR" dirty="0" smtClean="0"/>
              <a:t>طولانی</a:t>
            </a:r>
          </a:p>
          <a:p>
            <a:r>
              <a:rPr lang="fa-IR" dirty="0" smtClean="0"/>
              <a:t>لیدوکایین : موارد مقاوم به داروهای فوق </a:t>
            </a:r>
          </a:p>
          <a:p>
            <a:r>
              <a:rPr lang="fa-IR" dirty="0" smtClean="0"/>
              <a:t>1-1.5 </a:t>
            </a:r>
            <a:r>
              <a:rPr lang="en-US" dirty="0" smtClean="0"/>
              <a:t>mg/kg  </a:t>
            </a:r>
            <a:r>
              <a:rPr lang="fa-IR" dirty="0" smtClean="0"/>
              <a:t> سپس 1-4 </a:t>
            </a:r>
            <a:r>
              <a:rPr lang="en-US" dirty="0" smtClean="0"/>
              <a:t>mg/min</a:t>
            </a:r>
            <a:r>
              <a:rPr lang="fa-IR" dirty="0" smtClean="0"/>
              <a:t> </a:t>
            </a:r>
            <a:endParaRPr lang="fa-IR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endParaRPr lang="fa-IR" sz="9600" dirty="0" smtClean="0"/>
          </a:p>
          <a:p>
            <a:pPr lvl="1" algn="ctr">
              <a:buNone/>
            </a:pPr>
            <a:r>
              <a:rPr lang="fa-IR" sz="9600" dirty="0" smtClean="0"/>
              <a:t>با تشکر</a:t>
            </a:r>
            <a:endParaRPr lang="fa-IR" sz="960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53253" name="Picture 5" descr="asysto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500042"/>
            <a:ext cx="4724400" cy="6019800"/>
          </a:xfrm>
          <a:noFill/>
          <a:ln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VENTRICULAR TACHYCARDIA</a:t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Picture 8" descr="ecg971017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1642" y="1935163"/>
            <a:ext cx="672071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VENTRICULAR FIBRILLATION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33" name="Picture 13" descr="aventricularfibr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73152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5768975"/>
          </a:xfrm>
        </p:spPr>
        <p:txBody>
          <a:bodyPr/>
          <a:lstStyle/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r>
              <a:rPr lang="fa-IR" dirty="0" smtClean="0"/>
              <a:t>بیمار ارست وارد </a:t>
            </a:r>
            <a:r>
              <a:rPr lang="en-US" dirty="0" smtClean="0"/>
              <a:t>CPR </a:t>
            </a:r>
            <a:r>
              <a:rPr lang="fa-IR" dirty="0" smtClean="0"/>
              <a:t>شد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r>
              <a:rPr lang="fa-IR" dirty="0" smtClean="0"/>
              <a:t>شروع ماساژقفسه سینه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r>
              <a:rPr lang="fa-IR" dirty="0" smtClean="0"/>
              <a:t>اتصال به مانیتور و دادن اکسیژن و آماده کردن دفیبریلاتور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r>
              <a:rPr lang="en-US" dirty="0" smtClean="0"/>
              <a:t>VT/VF</a:t>
            </a:r>
            <a:r>
              <a:rPr lang="fa-IR" dirty="0" smtClean="0"/>
              <a:t> بدون نبض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r>
              <a:rPr lang="fa-IR" dirty="0" smtClean="0"/>
              <a:t>شوک بای فازیک 120-200 ومونوفازیک 360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endParaRPr lang="fa-IR" dirty="0"/>
          </a:p>
        </p:txBody>
      </p:sp>
      <p:sp>
        <p:nvSpPr>
          <p:cNvPr id="7" name="Down Arrow 6"/>
          <p:cNvSpPr/>
          <p:nvPr/>
        </p:nvSpPr>
        <p:spPr>
          <a:xfrm>
            <a:off x="4000496" y="1500174"/>
            <a:ext cx="285751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4000496" y="2428868"/>
            <a:ext cx="285751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3929058" y="3286124"/>
            <a:ext cx="285751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>
            <a:off x="3929058" y="421481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214810" y="21429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28596" y="-3074993"/>
            <a:ext cx="8229600" cy="78489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28596" y="-50527840"/>
            <a:ext cx="8229600" cy="1087887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/>
          <a:lstStyle/>
          <a:p>
            <a:pPr algn="ctr" rtl="0"/>
            <a:endParaRPr lang="fa-IR" dirty="0" smtClean="0"/>
          </a:p>
          <a:p>
            <a:pPr algn="ctr" rtl="0"/>
            <a:endParaRPr lang="en-US" dirty="0" smtClean="0"/>
          </a:p>
          <a:p>
            <a:pPr algn="ctr" rtl="0">
              <a:buNone/>
            </a:pPr>
            <a:r>
              <a:rPr lang="fa-IR" dirty="0" smtClean="0"/>
              <a:t>شروع بلافاصله ماساژ قلبی و رگ گیری</a:t>
            </a:r>
          </a:p>
          <a:p>
            <a:pPr algn="ctr" rtl="0">
              <a:buNone/>
            </a:pPr>
            <a:endParaRPr lang="fa-IR" dirty="0"/>
          </a:p>
          <a:p>
            <a:pPr algn="ctr" rtl="0">
              <a:buNone/>
            </a:pPr>
            <a:r>
              <a:rPr lang="fa-IR" dirty="0" smtClean="0"/>
              <a:t>بررسی ریتم (قابل شوک دادن)</a:t>
            </a: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r>
              <a:rPr lang="fa-IR" dirty="0" smtClean="0"/>
              <a:t>شوک دوم</a:t>
            </a: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r>
              <a:rPr lang="fa-IR" dirty="0" smtClean="0"/>
              <a:t>شروع بلافاصله ماساژو تزریق اپی نفرین و اینتوباسیون</a:t>
            </a:r>
          </a:p>
          <a:p>
            <a:pPr algn="ctr" rtl="0">
              <a:buNone/>
            </a:pPr>
            <a:endParaRPr lang="fa-IR" dirty="0"/>
          </a:p>
          <a:p>
            <a:pPr algn="ctr" rtl="0">
              <a:buNone/>
            </a:pPr>
            <a:r>
              <a:rPr lang="fa-IR" dirty="0" smtClean="0"/>
              <a:t>شوک سوم</a:t>
            </a:r>
          </a:p>
          <a:p>
            <a:pPr algn="ctr" rtl="0">
              <a:buNone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143372" y="157161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Down Arrow 13"/>
          <p:cNvSpPr/>
          <p:nvPr/>
        </p:nvSpPr>
        <p:spPr>
          <a:xfrm>
            <a:off x="4143372" y="257174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Down Arrow 14"/>
          <p:cNvSpPr/>
          <p:nvPr/>
        </p:nvSpPr>
        <p:spPr>
          <a:xfrm>
            <a:off x="4071934" y="350043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wn Arrow 15"/>
          <p:cNvSpPr/>
          <p:nvPr/>
        </p:nvSpPr>
        <p:spPr>
          <a:xfrm>
            <a:off x="4000496" y="450057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14400" y="357188"/>
            <a:ext cx="8229600" cy="4525962"/>
          </a:xfrm>
        </p:spPr>
        <p:txBody>
          <a:bodyPr/>
          <a:lstStyle/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r>
              <a:rPr lang="fa-IR" dirty="0" smtClean="0"/>
              <a:t> شروع بلافاصله ماساژ و تزریق آمیودارون 300 </a:t>
            </a:r>
            <a:r>
              <a:rPr lang="en-US" dirty="0" smtClean="0"/>
              <a:t>mg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fa-IR" dirty="0" smtClean="0"/>
              <a:t>بعد سیکل 7 میتوان 150 </a:t>
            </a:r>
            <a:r>
              <a:rPr lang="en-US" dirty="0" smtClean="0"/>
              <a:t>mg </a:t>
            </a:r>
            <a:r>
              <a:rPr lang="fa-IR" dirty="0" smtClean="0"/>
              <a:t>مجددا آمیودارون تزریق کرد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643438" y="214311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Pulseless</a:t>
            </a:r>
            <a:r>
              <a:rPr lang="en-US" dirty="0"/>
              <a:t> Electrical Activity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Immediately need to think  of causes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600200"/>
            <a:ext cx="45720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Hypovolemia</a:t>
            </a:r>
          </a:p>
          <a:p>
            <a:pPr>
              <a:lnSpc>
                <a:spcPct val="90000"/>
              </a:lnSpc>
            </a:pPr>
            <a:r>
              <a:rPr lang="en-US" sz="2400"/>
              <a:t>Hypoxia</a:t>
            </a:r>
          </a:p>
          <a:p>
            <a:pPr>
              <a:lnSpc>
                <a:spcPct val="90000"/>
              </a:lnSpc>
            </a:pPr>
            <a:r>
              <a:rPr lang="en-US" sz="2400"/>
              <a:t>Hypothermia</a:t>
            </a:r>
          </a:p>
          <a:p>
            <a:pPr>
              <a:lnSpc>
                <a:spcPct val="90000"/>
              </a:lnSpc>
            </a:pPr>
            <a:r>
              <a:rPr lang="en-US" sz="2400"/>
              <a:t>Hyper or hypokalemia</a:t>
            </a:r>
          </a:p>
          <a:p>
            <a:pPr>
              <a:lnSpc>
                <a:spcPct val="90000"/>
              </a:lnSpc>
            </a:pPr>
            <a:r>
              <a:rPr lang="en-US" sz="2400"/>
              <a:t>Severe acidosis</a:t>
            </a:r>
          </a:p>
          <a:p>
            <a:pPr>
              <a:lnSpc>
                <a:spcPct val="90000"/>
              </a:lnSpc>
            </a:pPr>
            <a:r>
              <a:rPr lang="en-US" sz="2400"/>
              <a:t>Massive PE</a:t>
            </a:r>
          </a:p>
          <a:p>
            <a:pPr>
              <a:lnSpc>
                <a:spcPct val="90000"/>
              </a:lnSpc>
            </a:pPr>
            <a:r>
              <a:rPr lang="en-US" sz="2400"/>
              <a:t>Massive MI</a:t>
            </a:r>
          </a:p>
          <a:p>
            <a:pPr>
              <a:lnSpc>
                <a:spcPct val="90000"/>
              </a:lnSpc>
            </a:pPr>
            <a:r>
              <a:rPr lang="en-US" sz="2400"/>
              <a:t>Tamponade</a:t>
            </a:r>
          </a:p>
          <a:p>
            <a:pPr>
              <a:lnSpc>
                <a:spcPct val="90000"/>
              </a:lnSpc>
            </a:pPr>
            <a:r>
              <a:rPr lang="en-US" sz="2400"/>
              <a:t>Tension pneumothorax</a:t>
            </a:r>
          </a:p>
          <a:p>
            <a:pPr>
              <a:lnSpc>
                <a:spcPct val="90000"/>
              </a:lnSpc>
            </a:pPr>
            <a:r>
              <a:rPr lang="en-US" sz="2400"/>
              <a:t>Drug overdose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TCAs, antiarrhythmics, digoxin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ASYSTOLE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32775" name="Picture 7" descr="asyst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315200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328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ACLS</vt:lpstr>
      <vt:lpstr> </vt:lpstr>
      <vt:lpstr>VENTRICULAR TACHYCARDIA </vt:lpstr>
      <vt:lpstr>VENTRICULAR FIBRILLATION</vt:lpstr>
      <vt:lpstr>Slide 5</vt:lpstr>
      <vt:lpstr>Slide 6</vt:lpstr>
      <vt:lpstr>Slide 7</vt:lpstr>
      <vt:lpstr>Pulseless Electrical Activity</vt:lpstr>
      <vt:lpstr>ASYSTOLE</vt:lpstr>
      <vt:lpstr>اولین قدم در آسیستول و PEA  تایید آن و چک اتصالات دستگاه و تعویض لیدها و افزایش آمپلی تود دستگاه هست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ACLS</dc:title>
  <dc:creator>Admin</dc:creator>
  <cp:lastModifiedBy>Admin</cp:lastModifiedBy>
  <cp:revision>12</cp:revision>
  <dcterms:created xsi:type="dcterms:W3CDTF">2015-11-01T19:26:35Z</dcterms:created>
  <dcterms:modified xsi:type="dcterms:W3CDTF">2015-11-01T21:08:35Z</dcterms:modified>
</cp:coreProperties>
</file>